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91" r:id="rId2"/>
    <p:sldId id="535" r:id="rId3"/>
    <p:sldId id="258" r:id="rId4"/>
    <p:sldId id="414" r:id="rId5"/>
    <p:sldId id="415" r:id="rId6"/>
    <p:sldId id="416" r:id="rId7"/>
    <p:sldId id="581" r:id="rId8"/>
    <p:sldId id="582" r:id="rId9"/>
    <p:sldId id="583" r:id="rId10"/>
    <p:sldId id="417" r:id="rId11"/>
    <p:sldId id="437" r:id="rId12"/>
    <p:sldId id="438" r:id="rId13"/>
    <p:sldId id="584" r:id="rId14"/>
    <p:sldId id="585" r:id="rId15"/>
    <p:sldId id="418" r:id="rId16"/>
    <p:sldId id="263" r:id="rId17"/>
    <p:sldId id="419" r:id="rId18"/>
    <p:sldId id="612" r:id="rId19"/>
    <p:sldId id="421" r:id="rId20"/>
    <p:sldId id="603" r:id="rId21"/>
    <p:sldId id="60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3" r:id="rId30"/>
    <p:sldId id="484" r:id="rId31"/>
    <p:sldId id="605" r:id="rId32"/>
    <p:sldId id="613" r:id="rId33"/>
    <p:sldId id="264" r:id="rId34"/>
    <p:sldId id="606" r:id="rId35"/>
    <p:sldId id="485" r:id="rId36"/>
    <p:sldId id="607" r:id="rId37"/>
    <p:sldId id="608" r:id="rId38"/>
    <p:sldId id="486" r:id="rId39"/>
    <p:sldId id="487" r:id="rId40"/>
    <p:sldId id="609" r:id="rId41"/>
    <p:sldId id="490" r:id="rId42"/>
    <p:sldId id="489" r:id="rId43"/>
    <p:sldId id="610" r:id="rId44"/>
    <p:sldId id="491" r:id="rId45"/>
    <p:sldId id="492" r:id="rId46"/>
    <p:sldId id="493" r:id="rId47"/>
    <p:sldId id="611" r:id="rId48"/>
    <p:sldId id="494" r:id="rId49"/>
    <p:sldId id="495" r:id="rId50"/>
    <p:sldId id="496" r:id="rId51"/>
    <p:sldId id="614" r:id="rId52"/>
    <p:sldId id="615" r:id="rId53"/>
    <p:sldId id="442" r:id="rId54"/>
    <p:sldId id="443" r:id="rId55"/>
    <p:sldId id="444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10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22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16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参加晚会后，第二天呼吸中有酒精味的可能性</a:t>
            </a:r>
            <a:endParaRPr lang="en-US" altLang="zh-CN" dirty="0"/>
          </a:p>
          <a:p>
            <a:r>
              <a:rPr lang="zh-CN" altLang="en-US" dirty="0"/>
              <a:t>如果头疼，患脑瘤概率有多大</a:t>
            </a:r>
            <a:endParaRPr lang="en-US" altLang="zh-CN" dirty="0"/>
          </a:p>
          <a:p>
            <a:r>
              <a:rPr lang="zh-CN" altLang="en-US" dirty="0"/>
              <a:t>如果参加了晚会，而且头疼，那么患脑瘤的概率有多大        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因果关系（概率依赖关系），通过条件概率将这种因果关系量化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40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9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03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29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665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3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寻找最短编码长度描述</a:t>
            </a:r>
            <a:endParaRPr lang="en-US" altLang="zh-CN" dirty="0"/>
          </a:p>
          <a:p>
            <a:r>
              <a:rPr lang="zh-CN" altLang="en-US" dirty="0"/>
              <a:t>有点类似哈夫曼树，编码机制：使那些经常出现的样本有更短的编码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贝叶斯网络学习：模型：贝叶斯网； 每个贝叶斯网络描述了一个在训练数据上的概率分布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976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|B|</a:t>
            </a:r>
            <a:r>
              <a:rPr lang="zh-CN" altLang="en-US" dirty="0"/>
              <a:t>表示参数个数</a:t>
            </a:r>
            <a:endParaRPr lang="en-US" altLang="zh-CN" dirty="0"/>
          </a:p>
          <a:p>
            <a:r>
              <a:rPr lang="en-US" altLang="zh-CN" dirty="0"/>
              <a:t>F(theta)</a:t>
            </a:r>
            <a:r>
              <a:rPr lang="zh-CN" altLang="en-US" dirty="0"/>
              <a:t>表示参数的代价：每个参数需要的字节数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假设一种结构，然后通过增删改，直到评分函数不再降低为止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7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两两互斥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7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10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0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4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独立同分布：每一个样例</a:t>
            </a:r>
            <a:r>
              <a:rPr lang="en-US" altLang="zh-CN" dirty="0"/>
              <a:t>xi</a:t>
            </a:r>
            <a:r>
              <a:rPr lang="zh-CN" altLang="en-US" dirty="0"/>
              <a:t>都是满足同样的分布，但是每一个</a:t>
            </a:r>
            <a:r>
              <a:rPr lang="en-US" altLang="zh-CN" dirty="0"/>
              <a:t>xi</a:t>
            </a:r>
            <a:r>
              <a:rPr lang="zh-CN" altLang="en-US" dirty="0"/>
              <a:t>都互相不影响</a:t>
            </a:r>
            <a:endParaRPr lang="en-US" altLang="zh-CN" dirty="0"/>
          </a:p>
          <a:p>
            <a:r>
              <a:rPr lang="zh-CN" altLang="en-US" dirty="0"/>
              <a:t>连乘操作容易造成下溢</a:t>
            </a:r>
            <a:endParaRPr lang="en-US" altLang="zh-CN" dirty="0"/>
          </a:p>
          <a:p>
            <a:r>
              <a:rPr lang="zh-CN" altLang="en-US" dirty="0"/>
              <a:t>对每个参数求导</a:t>
            </a:r>
            <a:r>
              <a:rPr lang="en-US" altLang="zh-CN" dirty="0"/>
              <a:t>=0</a:t>
            </a:r>
            <a:r>
              <a:rPr lang="zh-CN" altLang="en-US" dirty="0"/>
              <a:t>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04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估计的结果，依赖于所假设的概率分布形式是否符合潜在的真实分布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8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0"/>
            <a:ext cx="10996748" cy="533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3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A3E78-6D8C-4C1A-8E54-6D8E3E2C2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贝叶斯公式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条件概率：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A3E78-6D8C-4C1A-8E54-6D8E3E2C2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EB7F86F-9969-41F8-A438-DB34ECBB9EA9}"/>
              </a:ext>
            </a:extLst>
          </p:cNvPr>
          <p:cNvSpPr/>
          <p:nvPr/>
        </p:nvSpPr>
        <p:spPr>
          <a:xfrm>
            <a:off x="958898" y="3997174"/>
            <a:ext cx="5615609" cy="8845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6183F-A0E9-438F-B730-D8C2C092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1DA61-98BA-44DF-A25C-B853DFC4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极大似然估计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常用策略：先</a:t>
            </a:r>
            <a:r>
              <a:rPr lang="zh-CN" altLang="en-US" dirty="0">
                <a:solidFill>
                  <a:srgbClr val="0085B4"/>
                </a:solidFill>
              </a:rPr>
              <a:t>假定</a:t>
            </a:r>
            <a:r>
              <a:rPr lang="zh-CN" altLang="en-US" dirty="0"/>
              <a:t>其具有某种确定的</a:t>
            </a:r>
            <a:r>
              <a:rPr lang="zh-CN" altLang="en-US" dirty="0">
                <a:solidFill>
                  <a:srgbClr val="0085B4"/>
                </a:solidFill>
              </a:rPr>
              <a:t>概率分布形式</a:t>
            </a:r>
            <a:r>
              <a:rPr lang="zh-CN" altLang="en-US" dirty="0"/>
              <a:t>，在基于训练样本对概率分布的参数进行估计。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概率最大的事件最可能发生</a:t>
            </a:r>
          </a:p>
          <a:p>
            <a:pPr lvl="2"/>
            <a:endParaRPr lang="zh-CN" altLang="en-US" dirty="0"/>
          </a:p>
        </p:txBody>
      </p:sp>
      <p:pic>
        <p:nvPicPr>
          <p:cNvPr id="1026" name="Picture 2" descr="https://img-blog.csdn.net/20170528002827749">
            <a:extLst>
              <a:ext uri="{FF2B5EF4-FFF2-40B4-BE49-F238E27FC236}">
                <a16:creationId xmlns:a16="http://schemas.microsoft.com/office/drawing/2014/main" id="{76E5C49F-9980-4F5C-98DA-46C63204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82" y="2923346"/>
            <a:ext cx="4972464" cy="34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6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6183F-A0E9-438F-B730-D8C2C092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41DA61-98BA-44DF-A25C-B853DFC46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极大似然估计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样本独立同分布：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sz="2800" dirty="0"/>
                  <a:t>假设知道</a:t>
                </a:r>
                <a:r>
                  <a:rPr lang="en-US" altLang="zh-CN" sz="2800" dirty="0"/>
                  <a:t>D</a:t>
                </a:r>
                <a:r>
                  <a:rPr lang="zh-CN" altLang="en-US" sz="2800" dirty="0"/>
                  <a:t>的分布形式，设参数为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联合概率度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（似然函数）</a:t>
                </a:r>
                <a:endParaRPr lang="en-US" altLang="zh-CN" sz="2800" dirty="0"/>
              </a:p>
              <a:p>
                <a:pPr lvl="1"/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𝒍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800" dirty="0"/>
                  <a:t>极大似然估计：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800" dirty="0"/>
                  <a:t>实际应用为了便于分析，定义对数似然函数：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41DA61-98BA-44DF-A25C-B853DFC46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251313" cy="5067956"/>
              </a:xfrm>
              <a:blipFill>
                <a:blip r:embed="rId3"/>
                <a:stretch>
                  <a:fillRect l="-892" b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5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07199-8985-4D78-99AE-076094A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10C7D1-BE0C-4257-82AE-F8C68B469E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假设在连续属性情形下，假设概率密度函数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似然函数：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10C7D1-BE0C-4257-82AE-F8C68B469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22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E1EA5-C745-462A-A233-37A288EB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E3293-FA77-4EFE-8D22-543EE3DEF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对数似然函数：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E3293-FA77-4EFE-8D22-543EE3DEF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A3E78-6D8C-4C1A-8E54-6D8E3E2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由</a:t>
            </a:r>
            <a:r>
              <a:rPr lang="zh-CN" altLang="en-US" dirty="0">
                <a:solidFill>
                  <a:srgbClr val="0085B4"/>
                </a:solidFill>
              </a:rPr>
              <a:t>以往的数据分析</a:t>
            </a:r>
            <a:r>
              <a:rPr lang="zh-CN" altLang="en-US" dirty="0"/>
              <a:t>得到的</a:t>
            </a:r>
            <a:r>
              <a:rPr lang="zh-CN" altLang="en-US" dirty="0">
                <a:solidFill>
                  <a:srgbClr val="0085B4"/>
                </a:solidFill>
              </a:rPr>
              <a:t>概率</a:t>
            </a:r>
            <a:r>
              <a:rPr lang="zh-CN" altLang="en-US" dirty="0"/>
              <a:t>，叫</a:t>
            </a:r>
            <a:r>
              <a:rPr lang="zh-CN" altLang="en-US" dirty="0">
                <a:solidFill>
                  <a:srgbClr val="FF0000"/>
                </a:solidFill>
              </a:rPr>
              <a:t>先验概率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0085B4"/>
                </a:solidFill>
              </a:rPr>
              <a:t>得到信息之后再重新加以修正的概率</a:t>
            </a:r>
            <a:r>
              <a:rPr lang="zh-CN" altLang="en-US" dirty="0"/>
              <a:t>叫做</a:t>
            </a:r>
            <a:r>
              <a:rPr lang="zh-CN" altLang="en-US" dirty="0">
                <a:solidFill>
                  <a:srgbClr val="FF0000"/>
                </a:solidFill>
              </a:rPr>
              <a:t>后验概率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贝叶斯定理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P(A)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先验概</a:t>
            </a:r>
            <a:r>
              <a:rPr lang="zh-CN" altLang="en-US" dirty="0">
                <a:solidFill>
                  <a:srgbClr val="0097CC"/>
                </a:solidFill>
              </a:rPr>
              <a:t>率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85B4"/>
                </a:solidFill>
              </a:rPr>
              <a:t>边缘概率</a:t>
            </a:r>
            <a:endParaRPr lang="en-US" altLang="zh-CN" dirty="0">
              <a:solidFill>
                <a:srgbClr val="0085B4"/>
              </a:solidFill>
            </a:endParaRPr>
          </a:p>
          <a:p>
            <a:pPr lvl="1"/>
            <a:r>
              <a:rPr lang="en-US" altLang="zh-CN" dirty="0"/>
              <a:t>P(A|B)</a:t>
            </a:r>
            <a:r>
              <a:rPr lang="zh-CN" altLang="en-US" dirty="0"/>
              <a:t>是已知</a:t>
            </a:r>
            <a:r>
              <a:rPr lang="en-US" altLang="zh-CN" dirty="0"/>
              <a:t>B</a:t>
            </a:r>
            <a:r>
              <a:rPr lang="zh-CN" altLang="en-US" dirty="0"/>
              <a:t>发生后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条件概率</a:t>
            </a:r>
            <a:r>
              <a:rPr lang="zh-CN" altLang="en-US" dirty="0"/>
              <a:t>，也由于得知</a:t>
            </a:r>
            <a:r>
              <a:rPr lang="en-US" altLang="zh-CN" dirty="0"/>
              <a:t>B</a:t>
            </a:r>
            <a:r>
              <a:rPr lang="zh-CN" altLang="en-US" dirty="0"/>
              <a:t>的取值而被称为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后验概率</a:t>
            </a:r>
            <a:endParaRPr lang="en-US" altLang="zh-CN" dirty="0">
              <a:solidFill>
                <a:srgbClr val="0085B4"/>
              </a:solidFill>
            </a:endParaRPr>
          </a:p>
          <a:p>
            <a:pPr lvl="1"/>
            <a:r>
              <a:rPr lang="zh-CN" altLang="en-US" dirty="0"/>
              <a:t>简单的说，贝叶斯定理是基于</a:t>
            </a:r>
            <a:r>
              <a:rPr lang="zh-CN" altLang="en-US" dirty="0">
                <a:solidFill>
                  <a:srgbClr val="0085B4"/>
                </a:solidFill>
              </a:rPr>
              <a:t>假设的先验概率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85B4"/>
                </a:solidFill>
              </a:rPr>
              <a:t>给定假设下观察到不同数据的概率</a:t>
            </a:r>
            <a:r>
              <a:rPr lang="zh-CN" altLang="en-US" dirty="0"/>
              <a:t>，提供了一种</a:t>
            </a:r>
            <a:r>
              <a:rPr lang="zh-CN" altLang="en-US" dirty="0">
                <a:solidFill>
                  <a:srgbClr val="0085B4"/>
                </a:solidFill>
              </a:rPr>
              <a:t>计算后验概率</a:t>
            </a:r>
            <a:r>
              <a:rPr lang="zh-CN" altLang="en-US" dirty="0"/>
              <a:t>的方法</a:t>
            </a:r>
          </a:p>
        </p:txBody>
      </p:sp>
    </p:spTree>
    <p:extLst>
      <p:ext uri="{BB962C8B-B14F-4D97-AF65-F5344CB8AC3E}">
        <p14:creationId xmlns:p14="http://schemas.microsoft.com/office/powerpoint/2010/main" val="11127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4" y="3157198"/>
            <a:ext cx="224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8243-4476-4475-80DD-964736FF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753682-75C8-4F23-A6B7-66F6F080C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贝叶斯分类</a:t>
            </a:r>
            <a:r>
              <a:rPr lang="zh-CN" altLang="en-US" dirty="0"/>
              <a:t>是一类分类算法的总称，这类算法均以贝叶斯定理为基础，故统称为贝叶斯分类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朴素贝叶斯分类</a:t>
            </a:r>
            <a:r>
              <a:rPr lang="zh-CN" altLang="en-US" dirty="0"/>
              <a:t>是贝叶斯分类中最简单，也是常见的一种分类方法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贝叶斯定理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特征条件独立</a:t>
            </a:r>
            <a:r>
              <a:rPr lang="zh-CN" altLang="en-US" dirty="0"/>
              <a:t>假设的分类</a:t>
            </a:r>
          </a:p>
        </p:txBody>
      </p:sp>
    </p:spTree>
    <p:extLst>
      <p:ext uri="{BB962C8B-B14F-4D97-AF65-F5344CB8AC3E}">
        <p14:creationId xmlns:p14="http://schemas.microsoft.com/office/powerpoint/2010/main" val="5538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03183-181C-414A-919D-66EA093F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8E6FD6-0E97-4A02-B9E8-02D306D1C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贝叶斯判定准则</a:t>
                </a:r>
                <a:r>
                  <a:rPr lang="zh-CN" altLang="en-US" dirty="0"/>
                  <a:t>：最小化总体风险</a:t>
                </a:r>
                <a:endParaRPr lang="en-US" altLang="zh-CN" dirty="0"/>
              </a:p>
              <a:p>
                <a:r>
                  <a:rPr lang="zh-CN" altLang="en-US" sz="2400" b="0" dirty="0"/>
                  <a:t>假设损失函数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在样本</a:t>
                </a:r>
                <a:r>
                  <a:rPr lang="en-US" altLang="zh-CN" sz="2400" b="0" dirty="0"/>
                  <a:t>x </a:t>
                </a:r>
                <a:r>
                  <a:rPr lang="zh-CN" altLang="en-US" sz="2400" b="0" dirty="0"/>
                  <a:t>上的条件风险：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𝒴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24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8E6FD6-0E97-4A02-B9E8-02D306D1C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263107-EED4-4C68-9058-A72F8A148EEA}"/>
                  </a:ext>
                </a:extLst>
              </p:cNvPr>
              <p:cNvSpPr/>
              <p:nvPr/>
            </p:nvSpPr>
            <p:spPr>
              <a:xfrm>
                <a:off x="1096423" y="4938644"/>
                <a:ext cx="426341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263107-EED4-4C68-9058-A72F8A148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23" y="4938644"/>
                <a:ext cx="4263411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51F686D-BF28-4980-AF15-2206758EFF8A}"/>
                  </a:ext>
                </a:extLst>
              </p:cNvPr>
              <p:cNvSpPr/>
              <p:nvPr/>
            </p:nvSpPr>
            <p:spPr>
              <a:xfrm>
                <a:off x="5436034" y="5286914"/>
                <a:ext cx="4502836" cy="685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51F686D-BF28-4980-AF15-2206758EF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4" y="5286914"/>
                <a:ext cx="4502836" cy="685509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6CBC00-5BEF-42CD-B208-A1EF2202B4D8}"/>
                  </a:ext>
                </a:extLst>
              </p:cNvPr>
              <p:cNvSpPr/>
              <p:nvPr/>
            </p:nvSpPr>
            <p:spPr>
              <a:xfrm>
                <a:off x="5503146" y="5923282"/>
                <a:ext cx="3817968" cy="68550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6CBC00-5BEF-42CD-B208-A1EF2202B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146" y="5923282"/>
                <a:ext cx="3817968" cy="685509"/>
              </a:xfrm>
              <a:prstGeom prst="rect">
                <a:avLst/>
              </a:prstGeom>
              <a:blipFill>
                <a:blip r:embed="rId5"/>
                <a:stretch>
                  <a:fillRect b="-8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132752B7-13BE-420E-8B61-1280CBCA6FC4}"/>
              </a:ext>
            </a:extLst>
          </p:cNvPr>
          <p:cNvSpPr/>
          <p:nvPr/>
        </p:nvSpPr>
        <p:spPr>
          <a:xfrm>
            <a:off x="8580305" y="1572927"/>
            <a:ext cx="3238151" cy="22992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944"/>
              <a:gd name="adj6" fmla="val -28791"/>
            </a:avLst>
          </a:prstGeom>
          <a:solidFill>
            <a:schemeClr val="accent6"/>
          </a:solidFill>
          <a:ln w="22225">
            <a:solidFill>
              <a:schemeClr val="accent6">
                <a:lumMod val="75000"/>
              </a:schemeClr>
            </a:solidFill>
            <a:prstDash val="solid"/>
            <a:headEnd type="stealth" w="lg" len="lg"/>
            <a:tailEnd type="non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需在每个样本上选择那个能使后验概率最大的类别标记</a:t>
            </a:r>
          </a:p>
        </p:txBody>
      </p:sp>
    </p:spTree>
    <p:extLst>
      <p:ext uri="{BB962C8B-B14F-4D97-AF65-F5344CB8AC3E}">
        <p14:creationId xmlns:p14="http://schemas.microsoft.com/office/powerpoint/2010/main" val="257265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2E117-B489-4A6A-9DC7-C8F04F6A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192FCB-CFBD-4E61-9177-3BDBF775B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为类别，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有贝叶斯公式：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nary>
                      <m:naryPr>
                        <m:chr m:val="∏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𝒂𝒓𝒈𝒎𝒂𝒙𝑷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192FCB-CFBD-4E61-9177-3BDBF775B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0"/>
                <a:ext cx="8835439" cy="5234837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179C901-FAC8-466B-B4F1-E8FBD4D6E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1" y="4669136"/>
            <a:ext cx="4581360" cy="1120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9F17C2-1FF9-4050-AF2C-1C96A62E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18" y="3542903"/>
            <a:ext cx="4381701" cy="1314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121A6E-DC06-4E20-B4F6-F2A7CB000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10" y="4953851"/>
            <a:ext cx="5153744" cy="12479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D15087-F052-4FED-B49D-10B308937244}"/>
              </a:ext>
            </a:extLst>
          </p:cNvPr>
          <p:cNvSpPr txBox="1"/>
          <p:nvPr/>
        </p:nvSpPr>
        <p:spPr>
          <a:xfrm>
            <a:off x="7241838" y="3344187"/>
            <a:ext cx="9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离散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F4A246-FBA0-4238-AAFE-0E57DFE7EA4D}"/>
              </a:ext>
            </a:extLst>
          </p:cNvPr>
          <p:cNvSpPr txBox="1"/>
          <p:nvPr/>
        </p:nvSpPr>
        <p:spPr>
          <a:xfrm>
            <a:off x="7357677" y="4857413"/>
            <a:ext cx="9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连续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6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预备知识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朴素贝叶斯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贝叶斯网络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4E12-8E61-47A7-9695-0041ACB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en-US" altLang="zh-CN" dirty="0">
                <a:solidFill>
                  <a:srgbClr val="0085B4"/>
                </a:solidFill>
              </a:rPr>
              <a:t>1  </a:t>
            </a: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r>
              <a:rPr lang="zh-CN" altLang="en-US" dirty="0"/>
              <a:t>男生向女生求婚，男生特点（帅，性格好，矮，不上进），问女生嫁不嫁？</a:t>
            </a:r>
          </a:p>
          <a:p>
            <a:endParaRPr lang="zh-CN" altLang="en-US" dirty="0">
              <a:solidFill>
                <a:srgbClr val="0085B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97" y="896853"/>
            <a:ext cx="8388287" cy="4305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4E2F2D-6199-4445-9CBC-15DC6485591D}"/>
                  </a:ext>
                </a:extLst>
              </p:cNvPr>
              <p:cNvSpPr txBox="1"/>
              <p:nvPr/>
            </p:nvSpPr>
            <p:spPr>
              <a:xfrm>
                <a:off x="4459620" y="5930951"/>
                <a:ext cx="4956528" cy="106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  <m:e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帅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性格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好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矮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不上进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  <m:e>
                          <m:r>
                            <a:rPr lang="zh-CN" alt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帅，性格好，矮，不上进</m:t>
                          </m:r>
                        </m:e>
                      </m:d>
                      <m:r>
                        <a:rPr lang="en-US" altLang="zh-CN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4E2F2D-6199-4445-9CBC-15DC6485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620" y="5930951"/>
                <a:ext cx="4956528" cy="106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6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3" y="2670836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96413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761843" y="3596681"/>
            <a:ext cx="705428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FFA9D5-9665-4930-87F6-D9E6A2D90C81}"/>
              </a:ext>
            </a:extLst>
          </p:cNvPr>
          <p:cNvSpPr/>
          <p:nvPr/>
        </p:nvSpPr>
        <p:spPr>
          <a:xfrm>
            <a:off x="1761843" y="4686850"/>
            <a:ext cx="714953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DCD124-E934-4B3B-89C0-25CDC7BA8A9D}"/>
              </a:ext>
            </a:extLst>
          </p:cNvPr>
          <p:cNvSpPr/>
          <p:nvPr/>
        </p:nvSpPr>
        <p:spPr>
          <a:xfrm>
            <a:off x="1761843" y="5235553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706A3B0-D6ED-402E-8F43-CAEA25A95244}"/>
                  </a:ext>
                </a:extLst>
              </p:cNvPr>
              <p:cNvSpPr/>
              <p:nvPr/>
            </p:nvSpPr>
            <p:spPr>
              <a:xfrm>
                <a:off x="3664285" y="575054"/>
                <a:ext cx="260039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706A3B0-D6ED-402E-8F43-CAEA25A95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85" y="575054"/>
                <a:ext cx="2600392" cy="495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67A9DD-C863-4EA1-B9EA-E7BFBF78675A}"/>
                  </a:ext>
                </a:extLst>
              </p:cNvPr>
              <p:cNvSpPr txBox="1"/>
              <p:nvPr/>
            </p:nvSpPr>
            <p:spPr>
              <a:xfrm>
                <a:off x="4362275" y="1546352"/>
                <a:ext cx="22442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67A9DD-C863-4EA1-B9EA-E7BFBF786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5" y="1546352"/>
                <a:ext cx="22442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54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92596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23" y="2565173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2005123" y="3491018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FFA9D5-9665-4930-87F6-D9E6A2D90C81}"/>
              </a:ext>
            </a:extLst>
          </p:cNvPr>
          <p:cNvSpPr/>
          <p:nvPr/>
        </p:nvSpPr>
        <p:spPr>
          <a:xfrm>
            <a:off x="2005123" y="3744796"/>
            <a:ext cx="7272348" cy="2819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DCD124-E934-4B3B-89C0-25CDC7BA8A9D}"/>
              </a:ext>
            </a:extLst>
          </p:cNvPr>
          <p:cNvSpPr/>
          <p:nvPr/>
        </p:nvSpPr>
        <p:spPr>
          <a:xfrm>
            <a:off x="2005123" y="4579792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6992DD-43A8-4187-8774-F00DF9C79582}"/>
              </a:ext>
            </a:extLst>
          </p:cNvPr>
          <p:cNvSpPr/>
          <p:nvPr/>
        </p:nvSpPr>
        <p:spPr>
          <a:xfrm>
            <a:off x="2005123" y="4876114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FA1036-ADD9-438A-848C-85962D28B925}"/>
              </a:ext>
            </a:extLst>
          </p:cNvPr>
          <p:cNvSpPr/>
          <p:nvPr/>
        </p:nvSpPr>
        <p:spPr>
          <a:xfrm>
            <a:off x="2005123" y="5182867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70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511379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00" y="2654059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946400" y="3579904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0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19106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34" y="2595335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996734" y="4635605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3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0.0058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182828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0.0058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不嫁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𝟏𝟎𝟒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307980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0785" y="3001866"/>
            <a:ext cx="212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预备知识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06BBB-0C0B-403C-BB1A-C75451C2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DD7E3-0948-488E-A73B-8C8572207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𝟓𝟑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𝟎𝟕𝟔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长相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𝟎𝟕𝟔</m:t>
                        </m:r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𝟎𝟕𝟔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𝟐𝟖𝟏𝟕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DD7E3-0948-488E-A73B-8C8572207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80DF147-1F2E-45C3-8EE5-00A528B05C85}"/>
              </a:ext>
            </a:extLst>
          </p:cNvPr>
          <p:cNvGraphicFramePr>
            <a:graphicFrameLocks noGrp="1"/>
          </p:cNvGraphicFramePr>
          <p:nvPr/>
        </p:nvGraphicFramePr>
        <p:xfrm>
          <a:off x="7527203" y="150318"/>
          <a:ext cx="4397376" cy="4633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88">
                  <a:extLst>
                    <a:ext uri="{9D8B030D-6E8A-4147-A177-3AD203B41FA5}">
                      <a16:colId xmlns:a16="http://schemas.microsoft.com/office/drawing/2014/main" val="3086319253"/>
                    </a:ext>
                  </a:extLst>
                </a:gridCol>
                <a:gridCol w="2198688">
                  <a:extLst>
                    <a:ext uri="{9D8B030D-6E8A-4147-A177-3AD203B41FA5}">
                      <a16:colId xmlns:a16="http://schemas.microsoft.com/office/drawing/2014/main" val="449859897"/>
                    </a:ext>
                  </a:extLst>
                </a:gridCol>
              </a:tblGrid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长相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977381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462706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0.33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486527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22200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373849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329077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930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500A5-11A4-4330-9739-7E93CD5C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6A46A9-847A-41A1-9E0F-5024AA522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𝒂𝒓𝒈𝒎𝒂𝒙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拉普拉斯平滑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/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修正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修正了因为训练集不充分导致概率估计为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的情况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6A46A9-847A-41A1-9E0F-5024AA522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b="-3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8DC3DB-4973-46EA-A926-7577E1CD68B0}"/>
                  </a:ext>
                </a:extLst>
              </p:cNvPr>
              <p:cNvSpPr txBox="1"/>
              <p:nvPr/>
            </p:nvSpPr>
            <p:spPr>
              <a:xfrm>
                <a:off x="4493228" y="3020617"/>
                <a:ext cx="320554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8DC3DB-4973-46EA-A926-7577E1CD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28" y="3020617"/>
                <a:ext cx="3205543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7CF040-A045-4129-9B36-E3089FEAEE80}"/>
                  </a:ext>
                </a:extLst>
              </p:cNvPr>
              <p:cNvSpPr txBox="1"/>
              <p:nvPr/>
            </p:nvSpPr>
            <p:spPr>
              <a:xfrm>
                <a:off x="4397428" y="4230688"/>
                <a:ext cx="356492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7CF040-A045-4129-9B36-E3089FEA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28" y="4230688"/>
                <a:ext cx="3564922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357254C-80AC-4511-B336-6BC0BAAC8E02}"/>
              </a:ext>
            </a:extLst>
          </p:cNvPr>
          <p:cNvSpPr/>
          <p:nvPr/>
        </p:nvSpPr>
        <p:spPr>
          <a:xfrm>
            <a:off x="2424418" y="3523376"/>
            <a:ext cx="260059" cy="26844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12304D3-AEFA-4605-BFD0-99FF35A9D699}"/>
              </a:ext>
            </a:extLst>
          </p:cNvPr>
          <p:cNvSpPr/>
          <p:nvPr/>
        </p:nvSpPr>
        <p:spPr>
          <a:xfrm>
            <a:off x="2912378" y="4638748"/>
            <a:ext cx="317383" cy="26844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516A00-9DF8-4BC4-9705-572C1507BDE2}"/>
              </a:ext>
            </a:extLst>
          </p:cNvPr>
          <p:cNvSpPr txBox="1"/>
          <p:nvPr/>
        </p:nvSpPr>
        <p:spPr>
          <a:xfrm>
            <a:off x="3003259" y="3443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</a:rPr>
              <a:t>类别数量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FBD388-57E9-4F0E-BE80-AA9C2DA360A1}"/>
              </a:ext>
            </a:extLst>
          </p:cNvPr>
          <p:cNvSpPr txBox="1"/>
          <p:nvPr/>
        </p:nvSpPr>
        <p:spPr>
          <a:xfrm>
            <a:off x="3071069" y="502308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altLang="zh-CN" b="1" baseline="-250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的取值数量</a:t>
            </a:r>
          </a:p>
        </p:txBody>
      </p:sp>
    </p:spTree>
    <p:extLst>
      <p:ext uri="{BB962C8B-B14F-4D97-AF65-F5344CB8AC3E}">
        <p14:creationId xmlns:p14="http://schemas.microsoft.com/office/powerpoint/2010/main" val="41425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26978-6D54-4D37-B5A3-709916DB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E8BBBA-36FB-4904-BBFB-D30BF9BC5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数据</a:t>
                </a:r>
                <a:endParaRPr lang="en-US" altLang="zh-CN" dirty="0"/>
              </a:p>
              <a:p>
                <a:r>
                  <a:rPr lang="zh-CN" altLang="en-US" sz="2000" dirty="0"/>
                  <a:t>好瓜密度分布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𝟓𝟕𝟒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好瓜含糖率分布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𝟐𝟕𝟗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/>
                  <a:t>坏瓜密度分布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𝟏𝟗𝟓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坏瓜含糖率分布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altLang="zh-CN" sz="2000" dirty="0"/>
                  <a:t>8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dirty="0"/>
                  <a:t>测试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E8BBBA-36FB-4904-BBFB-D30BF9BC5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8D8A9E-9232-49F8-9A8C-DC0CAEE5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50" y="437509"/>
            <a:ext cx="7561093" cy="4854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555511-928F-4B6A-948C-30714A389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5" y="5153818"/>
            <a:ext cx="7974014" cy="104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43C7D4-CC45-498A-AC04-D182686EAA89}"/>
                  </a:ext>
                </a:extLst>
              </p:cNvPr>
              <p:cNvSpPr txBox="1"/>
              <p:nvPr/>
            </p:nvSpPr>
            <p:spPr>
              <a:xfrm>
                <a:off x="2922743" y="2009163"/>
                <a:ext cx="8447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43C7D4-CC45-498A-AC04-D182686E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743" y="2009163"/>
                <a:ext cx="844783" cy="369332"/>
              </a:xfrm>
              <a:prstGeom prst="rect">
                <a:avLst/>
              </a:prstGeom>
              <a:blipFill>
                <a:blip r:embed="rId5"/>
                <a:stretch>
                  <a:fillRect l="-10791" r="-1223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94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702" y="1283831"/>
            <a:ext cx="11080558" cy="4290337"/>
            <a:chOff x="511207" y="1108389"/>
            <a:chExt cx="11080558" cy="42903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94" b="18401"/>
            <a:stretch/>
          </p:blipFill>
          <p:spPr>
            <a:xfrm>
              <a:off x="511207" y="1114449"/>
              <a:ext cx="11080558" cy="427757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4110" y="1108389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1207" y="1110515"/>
              <a:ext cx="11074297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24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54580-E196-4513-A7A4-C53518B1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(Bayesian Network)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A9A4E-0586-423C-B83A-C1C3C91B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贝叶斯网络也成为信念网络</a:t>
            </a:r>
            <a:r>
              <a:rPr lang="en-US" altLang="zh-CN" dirty="0"/>
              <a:t>(belief network)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贝叶斯网络</a:t>
            </a:r>
            <a:r>
              <a:rPr lang="zh-CN" altLang="en-US" dirty="0"/>
              <a:t>借助</a:t>
            </a:r>
            <a:r>
              <a:rPr lang="zh-CN" altLang="en-US" dirty="0">
                <a:solidFill>
                  <a:srgbClr val="0085B4"/>
                </a:solidFill>
              </a:rPr>
              <a:t>有向无环图</a:t>
            </a:r>
            <a:r>
              <a:rPr lang="zh-CN" altLang="en-US" dirty="0"/>
              <a:t>来刻画属性之间的依赖关系，并使用</a:t>
            </a:r>
            <a:r>
              <a:rPr lang="zh-CN" altLang="en-US" dirty="0">
                <a:solidFill>
                  <a:srgbClr val="0085B4"/>
                </a:solidFill>
              </a:rPr>
              <a:t>条件概率表</a:t>
            </a:r>
            <a:r>
              <a:rPr lang="zh-CN" altLang="en-US" dirty="0"/>
              <a:t>来表述属性的联合概率分布</a:t>
            </a:r>
            <a:endParaRPr lang="en-US" altLang="zh-CN" dirty="0"/>
          </a:p>
          <a:p>
            <a:r>
              <a:rPr lang="zh-CN" altLang="en-US" dirty="0"/>
              <a:t>贝叶斯网络是将概率统计应用于复杂领域进行</a:t>
            </a:r>
            <a:r>
              <a:rPr lang="zh-CN" altLang="en-US" dirty="0">
                <a:solidFill>
                  <a:srgbClr val="0085B4"/>
                </a:solidFill>
              </a:rPr>
              <a:t>不确定性推理</a:t>
            </a:r>
            <a:r>
              <a:rPr lang="zh-CN" altLang="en-US" dirty="0"/>
              <a:t>和数据分析的工具</a:t>
            </a:r>
            <a:endParaRPr lang="en-US" altLang="zh-CN" dirty="0"/>
          </a:p>
          <a:p>
            <a:r>
              <a:rPr lang="en-US" altLang="zh-CN" dirty="0"/>
              <a:t>BN</a:t>
            </a:r>
            <a:r>
              <a:rPr lang="zh-CN" altLang="en-US" dirty="0"/>
              <a:t>是一种系统地描述</a:t>
            </a:r>
            <a:r>
              <a:rPr lang="zh-CN" altLang="en-US" dirty="0">
                <a:solidFill>
                  <a:srgbClr val="0085B4"/>
                </a:solidFill>
              </a:rPr>
              <a:t>随机变量之间关系</a:t>
            </a:r>
            <a:r>
              <a:rPr lang="zh-CN" altLang="en-US" dirty="0"/>
              <a:t>的工具，建立</a:t>
            </a:r>
            <a:r>
              <a:rPr lang="en-US" altLang="zh-CN" dirty="0"/>
              <a:t>BN</a:t>
            </a:r>
            <a:r>
              <a:rPr lang="zh-CN" altLang="en-US" dirty="0"/>
              <a:t>的目的主要是进行</a:t>
            </a:r>
            <a:r>
              <a:rPr lang="zh-CN" altLang="en-US" dirty="0">
                <a:solidFill>
                  <a:srgbClr val="0085B4"/>
                </a:solidFill>
              </a:rPr>
              <a:t>概率推理</a:t>
            </a:r>
            <a:endParaRPr lang="en-US" altLang="zh-CN" dirty="0">
              <a:solidFill>
                <a:srgbClr val="0085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7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23CB4-11F4-4559-AE77-D065288F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8E826-5CE8-48EF-8D97-A6ACCB0E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概率图模型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有向图模型（贝叶斯网络）</a:t>
            </a:r>
            <a:endParaRPr lang="en-US" altLang="zh-CN" dirty="0"/>
          </a:p>
          <a:p>
            <a:pPr lvl="1"/>
            <a:r>
              <a:rPr lang="zh-CN" altLang="en-US" dirty="0"/>
              <a:t>隐马尔可夫模型，马尔可夫随机过程</a:t>
            </a:r>
            <a:endParaRPr lang="en-US" altLang="zh-CN" dirty="0"/>
          </a:p>
          <a:p>
            <a:r>
              <a:rPr lang="zh-CN" altLang="en-US" dirty="0"/>
              <a:t>无向图模型（马尔可夫网络）</a:t>
            </a:r>
            <a:endParaRPr lang="en-US" altLang="zh-CN" dirty="0"/>
          </a:p>
          <a:p>
            <a:pPr lvl="1"/>
            <a:r>
              <a:rPr lang="zh-CN" altLang="en-US" dirty="0"/>
              <a:t>条件随机场</a:t>
            </a:r>
          </a:p>
        </p:txBody>
      </p:sp>
    </p:spTree>
    <p:extLst>
      <p:ext uri="{BB962C8B-B14F-4D97-AF65-F5344CB8AC3E}">
        <p14:creationId xmlns:p14="http://schemas.microsoft.com/office/powerpoint/2010/main" val="21397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6E5BD-86D8-4B28-B8D8-74934E41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C35DE-4AA1-4D88-BE93-258843EEE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如图</a:t>
            </a:r>
            <a:endParaRPr lang="en-US" altLang="zh-CN" dirty="0"/>
          </a:p>
          <a:p>
            <a:pPr lvl="1"/>
            <a:r>
              <a:rPr lang="zh-CN" altLang="en-US" dirty="0"/>
              <a:t>参加晚会</a:t>
            </a:r>
            <a:r>
              <a:rPr lang="en-US" altLang="zh-CN" dirty="0"/>
              <a:t>(party)</a:t>
            </a:r>
          </a:p>
          <a:p>
            <a:pPr lvl="1"/>
            <a:r>
              <a:rPr lang="zh-CN" altLang="en-US" dirty="0"/>
              <a:t>宿醉</a:t>
            </a:r>
            <a:r>
              <a:rPr lang="en-US" altLang="zh-CN" dirty="0"/>
              <a:t>(Hangover)</a:t>
            </a:r>
          </a:p>
          <a:p>
            <a:pPr lvl="1"/>
            <a:r>
              <a:rPr lang="zh-CN" altLang="en-US" dirty="0"/>
              <a:t>头疼</a:t>
            </a:r>
            <a:r>
              <a:rPr lang="en-US" altLang="zh-CN" dirty="0"/>
              <a:t>(Headache)</a:t>
            </a:r>
          </a:p>
          <a:p>
            <a:pPr lvl="1"/>
            <a:r>
              <a:rPr lang="zh-CN" altLang="en-US" dirty="0"/>
              <a:t>患脑瘤</a:t>
            </a:r>
            <a:r>
              <a:rPr lang="en-US" altLang="zh-CN" dirty="0"/>
              <a:t>(Brain tumor)</a:t>
            </a:r>
          </a:p>
          <a:p>
            <a:pPr lvl="1"/>
            <a:r>
              <a:rPr lang="zh-CN" altLang="en-US" dirty="0"/>
              <a:t>有酒精味</a:t>
            </a:r>
            <a:r>
              <a:rPr lang="en-US" altLang="zh-CN" dirty="0"/>
              <a:t>(Smell alcohol)</a:t>
            </a: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射线检查呈阳性</a:t>
            </a:r>
            <a:r>
              <a:rPr lang="en-US" altLang="zh-CN" dirty="0"/>
              <a:t>(</a:t>
            </a:r>
            <a:r>
              <a:rPr lang="en-US" altLang="zh-CN" dirty="0" err="1"/>
              <a:t>Pos</a:t>
            </a:r>
            <a:r>
              <a:rPr lang="en-US" altLang="zh-CN" dirty="0"/>
              <a:t> </a:t>
            </a:r>
            <a:r>
              <a:rPr lang="en-US" altLang="zh-CN" dirty="0" err="1"/>
              <a:t>Xray</a:t>
            </a:r>
            <a:r>
              <a:rPr lang="en-US" altLang="zh-CN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F64C8-1283-41DF-93DD-077A6FC8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07" y="1253331"/>
            <a:ext cx="3903641" cy="39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66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5B4"/>
                </a:solidFill>
              </a:rPr>
              <a:t>条件概率表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4DDD5-CEED-4EA3-B8E7-40D16F8A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04" y="1321961"/>
            <a:ext cx="4862157" cy="4912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A3A2B-655A-450F-889D-2D7DFED5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37" y="928221"/>
            <a:ext cx="2562244" cy="110014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BF1C0-2C95-4BBC-A8CB-087BFF81E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" y="2803857"/>
            <a:ext cx="3799631" cy="88353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BB9718-1908-42BC-ABD1-A846FE9D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" y="4555330"/>
            <a:ext cx="3840487" cy="88353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6ABBD-A4C4-43A4-84E7-9403A7F2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4430" y="5676970"/>
            <a:ext cx="3392817" cy="79762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A94816-24AF-45A0-8DEE-90B0626F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167" y="3824973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39726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3ED7F-58AC-4386-8EE6-F672215D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774-4501-4534-B413-CA1E841BCA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贝叶斯网络结果有效地表达了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属性间地条件独立性</a:t>
                </a:r>
                <a:r>
                  <a:rPr lang="zh-CN" altLang="en-US" dirty="0"/>
                  <a:t>，给定父节点集，贝叶斯网络假设每个属性与它的非后裔属性独立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774-4501-4534-B413-CA1E841BC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 r="-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0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05FD4-00A5-4EC7-BF84-4A15A6A1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AF4D4-0CC6-4C26-939F-34F1225E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已知结构，预测</a:t>
            </a:r>
            <a:r>
              <a:rPr lang="en-US" altLang="zh-CN" dirty="0">
                <a:solidFill>
                  <a:srgbClr val="7030A0"/>
                </a:solidFill>
              </a:rPr>
              <a:t>/</a:t>
            </a:r>
            <a:r>
              <a:rPr lang="zh-CN" altLang="en-US" dirty="0">
                <a:solidFill>
                  <a:srgbClr val="7030A0"/>
                </a:solidFill>
              </a:rPr>
              <a:t>推断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结构学习</a:t>
            </a:r>
          </a:p>
        </p:txBody>
      </p:sp>
    </p:spTree>
    <p:extLst>
      <p:ext uri="{BB962C8B-B14F-4D97-AF65-F5344CB8AC3E}">
        <p14:creationId xmlns:p14="http://schemas.microsoft.com/office/powerpoint/2010/main" val="223815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CD6AC-0BB6-4304-B2D9-5458D992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BFEF8-D2F5-404E-8B97-1F808B60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全概率公式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完备事件群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假设研究事件</a:t>
            </a:r>
            <a:r>
              <a:rPr lang="en-US" altLang="zh-CN" dirty="0"/>
              <a:t>A</a:t>
            </a:r>
            <a:r>
              <a:rPr lang="zh-CN" altLang="en-US" dirty="0"/>
              <a:t>，希望求出</a:t>
            </a:r>
            <a:r>
              <a:rPr lang="en-US" altLang="zh-CN" dirty="0"/>
              <a:t>P(A)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7D31E3-0B25-4F00-9322-4B82FD70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69" y="2133758"/>
            <a:ext cx="2117965" cy="937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460ACB-757A-425D-8A6F-067DCB351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77" y="1768053"/>
            <a:ext cx="3362794" cy="1095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00157C-A221-4328-B836-EF1216869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41" y="3429000"/>
            <a:ext cx="3439005" cy="1638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4639EA-C2A9-40D0-A4B0-86E1F3D23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2" y="4104436"/>
            <a:ext cx="5214553" cy="1330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D148AB-F4CA-4374-AA14-DFAF210A7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2" y="5632948"/>
            <a:ext cx="7512481" cy="6449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54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自顶向下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已知某些原因节点</a:t>
            </a:r>
            <a:r>
              <a:rPr lang="zh-CN" altLang="en-US" dirty="0"/>
              <a:t>的情况，可以</a:t>
            </a:r>
            <a:r>
              <a:rPr lang="zh-CN" altLang="en-US" dirty="0">
                <a:solidFill>
                  <a:srgbClr val="0085B4"/>
                </a:solidFill>
              </a:rPr>
              <a:t>预测结果结点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2"/>
            <a:r>
              <a:rPr lang="zh-CN" altLang="en-US" dirty="0"/>
              <a:t>参加晚会情况下，头疼发生的概率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945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rgbClr val="FF00FF"/>
                    </a:solidFill>
                  </a:rPr>
                  <a:t>已知参加</a:t>
                </a:r>
                <a:r>
                  <a:rPr lang="en-US" altLang="zh-CN" dirty="0">
                    <a:solidFill>
                      <a:srgbClr val="FF00FF"/>
                    </a:solidFill>
                  </a:rPr>
                  <a:t>party</a:t>
                </a:r>
                <a:r>
                  <a:rPr lang="zh-CN" altLang="en-US" dirty="0"/>
                  <a:t>，计算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968FDAC-BAE0-4981-BDEB-371C9B54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40" y="3439925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211" y="1154175"/>
            <a:ext cx="3840488" cy="385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154052" y="1934583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253250" y="1934583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269992" y="402612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91D145-9878-47E6-B3DC-D0F5507E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020" y="2170128"/>
            <a:ext cx="3929708" cy="91378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CBA2E9-2E3D-4116-A828-7630B543C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241" y="3444690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C7330C5-D614-4E2F-ABB4-D8AA34102926}"/>
              </a:ext>
            </a:extLst>
          </p:cNvPr>
          <p:cNvSpPr/>
          <p:nvPr/>
        </p:nvSpPr>
        <p:spPr>
          <a:xfrm>
            <a:off x="2701255" y="2479738"/>
            <a:ext cx="604007" cy="39768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348949-FBCE-4CCF-8053-DFA2D6F98112}"/>
              </a:ext>
            </a:extLst>
          </p:cNvPr>
          <p:cNvCxnSpPr>
            <a:stCxn id="5" idx="4"/>
          </p:cNvCxnSpPr>
          <p:nvPr/>
        </p:nvCxnSpPr>
        <p:spPr>
          <a:xfrm flipH="1">
            <a:off x="2525086" y="2877424"/>
            <a:ext cx="478173" cy="28270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B1FB4454-FCED-4122-B9DA-E117DA73129F}"/>
              </a:ext>
            </a:extLst>
          </p:cNvPr>
          <p:cNvSpPr/>
          <p:nvPr/>
        </p:nvSpPr>
        <p:spPr>
          <a:xfrm>
            <a:off x="3065087" y="3833753"/>
            <a:ext cx="604007" cy="39768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484F077-66EA-47B7-B440-1737AB5DDC8B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3238150" y="4231439"/>
            <a:ext cx="128941" cy="14730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0F6238-D442-4F70-9EAD-CA368F8A9304}"/>
              </a:ext>
            </a:extLst>
          </p:cNvPr>
          <p:cNvSpPr/>
          <p:nvPr/>
        </p:nvSpPr>
        <p:spPr>
          <a:xfrm>
            <a:off x="2699761" y="2789348"/>
            <a:ext cx="604007" cy="397686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F10443-4005-46AE-8C31-119CFB5A1C2E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001765" y="3187034"/>
            <a:ext cx="2378411" cy="26055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9742534-839D-461B-8E3E-3CEA19260BC0}"/>
              </a:ext>
            </a:extLst>
          </p:cNvPr>
          <p:cNvSpPr/>
          <p:nvPr/>
        </p:nvSpPr>
        <p:spPr>
          <a:xfrm>
            <a:off x="4472405" y="3827282"/>
            <a:ext cx="604007" cy="397686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AA28A0F-989A-4F9E-A410-60F07D131520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607853" y="4224968"/>
            <a:ext cx="166556" cy="149551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6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自顶向下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已知某些原因节点</a:t>
            </a:r>
            <a:r>
              <a:rPr lang="zh-CN" altLang="en-US" dirty="0"/>
              <a:t>的情况，可以</a:t>
            </a:r>
            <a:r>
              <a:rPr lang="zh-CN" altLang="en-US" dirty="0">
                <a:solidFill>
                  <a:srgbClr val="0085B4"/>
                </a:solidFill>
              </a:rPr>
              <a:t>预测结果结点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2"/>
            <a:r>
              <a:rPr lang="zh-CN" altLang="en-US" dirty="0"/>
              <a:t>参加晚会情况下，头疼发生的概率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zh-CN" altLang="en-US" dirty="0">
                <a:solidFill>
                  <a:srgbClr val="0085B4"/>
                </a:solidFill>
              </a:rPr>
              <a:t>不知</a:t>
            </a:r>
            <a:r>
              <a:rPr lang="zh-CN" altLang="en-US" dirty="0"/>
              <a:t>任何节点信息的情况下，</a:t>
            </a:r>
            <a:r>
              <a:rPr lang="zh-CN" altLang="en-US" dirty="0">
                <a:solidFill>
                  <a:srgbClr val="0085B4"/>
                </a:solidFill>
              </a:rPr>
              <a:t>可以预测</a:t>
            </a:r>
            <a:r>
              <a:rPr lang="zh-CN" altLang="en-US" dirty="0"/>
              <a:t>网络某个节点发生的概率</a:t>
            </a:r>
            <a:endParaRPr lang="en-US" altLang="zh-CN" dirty="0"/>
          </a:p>
          <a:p>
            <a:pPr lvl="2"/>
            <a:r>
              <a:rPr lang="zh-CN" altLang="en-US" dirty="0"/>
              <a:t>即使不知道任何节点发生与否的信息，仍然可以计算节点</a:t>
            </a:r>
            <a:r>
              <a:rPr lang="en-US" altLang="zh-CN" dirty="0"/>
              <a:t>HA</a:t>
            </a:r>
            <a:r>
              <a:rPr lang="zh-CN" altLang="en-US" dirty="0"/>
              <a:t>发生的概率</a:t>
            </a:r>
          </a:p>
        </p:txBody>
      </p:sp>
    </p:spTree>
    <p:extLst>
      <p:ext uri="{BB962C8B-B14F-4D97-AF65-F5344CB8AC3E}">
        <p14:creationId xmlns:p14="http://schemas.microsoft.com/office/powerpoint/2010/main" val="2305683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93" y="527895"/>
            <a:ext cx="4070866" cy="4090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C1F80-1E22-4C13-B271-8F327A4F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1" y="2309750"/>
            <a:ext cx="5765738" cy="174582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017810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117008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125361" y="355144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6810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238" y="519506"/>
            <a:ext cx="4070866" cy="4090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017810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117008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215414" y="3576612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B09FD7-D285-4A5D-9C3B-98164049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862" y="2321738"/>
            <a:ext cx="3563738" cy="153015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59B3A5-ED70-4B5B-9AB7-490623028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793" y="527895"/>
            <a:ext cx="4070866" cy="40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9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𝟖𝟔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33" y="591963"/>
            <a:ext cx="4070866" cy="4090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017810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117008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133750" y="356650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04F119-9190-46EF-A420-EFE4623F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74" y="2349725"/>
            <a:ext cx="6093097" cy="1416837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710B75-3671-460F-9F71-3C6234234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820" y="428011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31609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78294"/>
                <a:ext cx="11661105" cy="52269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sz="2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𝟏𝟏𝟔</m:t>
                    </m:r>
                  </m:oMath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𝟏𝟏𝟔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𝟖𝟖𝟒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78294"/>
                <a:ext cx="11661105" cy="5226975"/>
              </a:xfrm>
              <a:blipFill>
                <a:blip r:embed="rId3"/>
                <a:stretch>
                  <a:fillRect l="-575" t="-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965" y="0"/>
            <a:ext cx="3701431" cy="3719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C1F80-1E22-4C13-B271-8F327A4F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81" y="1973903"/>
            <a:ext cx="5765738" cy="174582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187545" y="83805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214845" y="878390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273532" y="2702762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2858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自底向上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已知结果节点发生的情况，来推断条件节点发生的概率</a:t>
            </a:r>
            <a:endParaRPr lang="en-US" altLang="zh-CN" dirty="0"/>
          </a:p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en-US" altLang="zh-CN" dirty="0">
                <a:solidFill>
                  <a:srgbClr val="0085B4"/>
                </a:solidFill>
              </a:rPr>
              <a:t>4</a:t>
            </a:r>
            <a:r>
              <a:rPr lang="zh-CN" altLang="en-US" dirty="0"/>
              <a:t>：已知</a:t>
            </a:r>
            <a:r>
              <a:rPr lang="en-US" altLang="zh-CN" dirty="0"/>
              <a:t>X</a:t>
            </a:r>
            <a:r>
              <a:rPr lang="zh-CN" altLang="en-US" dirty="0"/>
              <a:t>光检查呈阳性，患脑瘤的概率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2390E-E583-4A59-A160-6B24CCBD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8" y="3552535"/>
            <a:ext cx="3345018" cy="33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9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62919-DBB3-4ED6-B0AA-2C5BF3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213" y="259979"/>
            <a:ext cx="3661073" cy="36177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F0716-5AFE-4161-B1E7-DD2C89A9DC63}"/>
              </a:ext>
            </a:extLst>
          </p:cNvPr>
          <p:cNvSpPr txBox="1"/>
          <p:nvPr/>
        </p:nvSpPr>
        <p:spPr>
          <a:xfrm>
            <a:off x="10665812" y="110417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1F39D-2BB2-4A1D-A6A8-DE49D4A78CC1}"/>
              </a:ext>
            </a:extLst>
          </p:cNvPr>
          <p:cNvSpPr txBox="1"/>
          <p:nvPr/>
        </p:nvSpPr>
        <p:spPr>
          <a:xfrm>
            <a:off x="10937873" y="2934708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PX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11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/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𝟎𝟏𝟏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62919-DBB3-4ED6-B0AA-2C5BF30E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213" y="259979"/>
            <a:ext cx="3661073" cy="36177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F0716-5AFE-4161-B1E7-DD2C89A9DC63}"/>
              </a:ext>
            </a:extLst>
          </p:cNvPr>
          <p:cNvSpPr txBox="1"/>
          <p:nvPr/>
        </p:nvSpPr>
        <p:spPr>
          <a:xfrm>
            <a:off x="10665812" y="110417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1F39D-2BB2-4A1D-A6A8-DE49D4A78CC1}"/>
              </a:ext>
            </a:extLst>
          </p:cNvPr>
          <p:cNvSpPr txBox="1"/>
          <p:nvPr/>
        </p:nvSpPr>
        <p:spPr>
          <a:xfrm>
            <a:off x="10937873" y="2934708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PX</a:t>
            </a:r>
            <a:endParaRPr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065AB7-993E-41F6-BD21-7EF1CF45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" y="1352619"/>
            <a:ext cx="5529011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CF1AA-945F-4CAE-89CB-374E6D5A7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451" y="971358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2343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A3E78-6D8C-4C1A-8E54-6D8E3E2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全概率公式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某地盗窃风气盛行，且偷窃者屡教不改。我们根据过往的案件记录，推断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今晚作案的概率是</a:t>
            </a:r>
            <a:r>
              <a:rPr lang="en-US" altLang="zh-CN" dirty="0">
                <a:solidFill>
                  <a:srgbClr val="0070C0"/>
                </a:solidFill>
              </a:rPr>
              <a:t>0.8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>
                <a:solidFill>
                  <a:srgbClr val="0070C0"/>
                </a:solidFill>
              </a:rPr>
              <a:t>B</a:t>
            </a:r>
            <a:r>
              <a:rPr lang="zh-CN" altLang="en-US" dirty="0">
                <a:solidFill>
                  <a:srgbClr val="0070C0"/>
                </a:solidFill>
              </a:rPr>
              <a:t>今晚作案的概率是</a:t>
            </a:r>
            <a:r>
              <a:rPr lang="en-US" altLang="zh-CN" dirty="0">
                <a:solidFill>
                  <a:srgbClr val="0070C0"/>
                </a:solidFill>
              </a:rPr>
              <a:t>0.1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>
                <a:solidFill>
                  <a:srgbClr val="0070C0"/>
                </a:solidFill>
              </a:rPr>
              <a:t>C</a:t>
            </a:r>
            <a:r>
              <a:rPr lang="zh-CN" altLang="en-US" dirty="0">
                <a:solidFill>
                  <a:srgbClr val="0070C0"/>
                </a:solidFill>
              </a:rPr>
              <a:t>今晚作案的概率是</a:t>
            </a:r>
            <a:r>
              <a:rPr lang="en-US" altLang="zh-CN" dirty="0">
                <a:solidFill>
                  <a:srgbClr val="0070C0"/>
                </a:solidFill>
              </a:rPr>
              <a:t>0.5</a:t>
            </a:r>
            <a:r>
              <a:rPr lang="zh-CN" altLang="en-US" dirty="0">
                <a:solidFill>
                  <a:srgbClr val="0070C0"/>
                </a:solidFill>
              </a:rPr>
              <a:t>，除此之外，还推断出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的得手率是</a:t>
            </a:r>
            <a:r>
              <a:rPr lang="en-US" altLang="zh-CN" dirty="0">
                <a:solidFill>
                  <a:srgbClr val="0070C0"/>
                </a:solidFill>
              </a:rPr>
              <a:t>0.1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>
                <a:solidFill>
                  <a:srgbClr val="0070C0"/>
                </a:solidFill>
              </a:rPr>
              <a:t>B</a:t>
            </a:r>
            <a:r>
              <a:rPr lang="zh-CN" altLang="en-US" dirty="0">
                <a:solidFill>
                  <a:srgbClr val="0070C0"/>
                </a:solidFill>
              </a:rPr>
              <a:t>的得手率是</a:t>
            </a:r>
            <a:r>
              <a:rPr lang="en-US" altLang="zh-CN" dirty="0">
                <a:solidFill>
                  <a:srgbClr val="0070C0"/>
                </a:solidFill>
              </a:rPr>
              <a:t>1.0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>
                <a:solidFill>
                  <a:srgbClr val="0070C0"/>
                </a:solidFill>
              </a:rPr>
              <a:t>C</a:t>
            </a:r>
            <a:r>
              <a:rPr lang="zh-CN" altLang="en-US" dirty="0">
                <a:solidFill>
                  <a:srgbClr val="0070C0"/>
                </a:solidFill>
              </a:rPr>
              <a:t>的得手率是</a:t>
            </a:r>
            <a:r>
              <a:rPr lang="en-US" altLang="zh-CN" dirty="0">
                <a:solidFill>
                  <a:srgbClr val="0070C0"/>
                </a:solidFill>
              </a:rPr>
              <a:t>0.5</a:t>
            </a:r>
            <a:r>
              <a:rPr lang="zh-CN" altLang="en-US" dirty="0">
                <a:solidFill>
                  <a:srgbClr val="0070C0"/>
                </a:solidFill>
              </a:rPr>
              <a:t>。那么，今晚村里有东西被偷的概率是多少？ </a:t>
            </a:r>
          </a:p>
          <a:p>
            <a:pPr lvl="1"/>
            <a:r>
              <a:rPr lang="zh-CN" altLang="en-US" dirty="0"/>
              <a:t>我们将文字描述转换为数学语言，根据作案频率可知</a:t>
            </a:r>
            <a:endParaRPr lang="en-US" altLang="zh-CN" dirty="0"/>
          </a:p>
          <a:p>
            <a:pPr lvl="1"/>
            <a:r>
              <a:rPr lang="zh-CN" altLang="en-US" dirty="0"/>
              <a:t>将“村里有东西被偷”记为</a:t>
            </a:r>
            <a:r>
              <a:rPr lang="en-US" altLang="zh-CN" dirty="0"/>
              <a:t>S</a:t>
            </a:r>
            <a:r>
              <a:rPr lang="zh-CN" altLang="en-US" dirty="0"/>
              <a:t>，根据得手率可以得到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5630D-5A28-447C-A158-5BF0E45A3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3719480"/>
            <a:ext cx="1489239" cy="1122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8D328-A4BB-46BF-B089-D0AA7CD0C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494" y="4431200"/>
            <a:ext cx="1803159" cy="11051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A9F030-E6A3-4192-B00B-EB03EB00F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02" y="5592293"/>
            <a:ext cx="7479488" cy="6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3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/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𝟎𝟏𝟏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𝟗𝟖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𝟎𝟏𝟏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𝟖𝟗𝟏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62919-DBB3-4ED6-B0AA-2C5BF30E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213" y="259979"/>
            <a:ext cx="3661073" cy="36177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F0716-5AFE-4161-B1E7-DD2C89A9DC63}"/>
              </a:ext>
            </a:extLst>
          </p:cNvPr>
          <p:cNvSpPr txBox="1"/>
          <p:nvPr/>
        </p:nvSpPr>
        <p:spPr>
          <a:xfrm>
            <a:off x="10665812" y="110417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1F39D-2BB2-4A1D-A6A8-DE49D4A78CC1}"/>
              </a:ext>
            </a:extLst>
          </p:cNvPr>
          <p:cNvSpPr txBox="1"/>
          <p:nvPr/>
        </p:nvSpPr>
        <p:spPr>
          <a:xfrm>
            <a:off x="10937873" y="2934708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PX</a:t>
            </a:r>
            <a:endParaRPr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065AB7-993E-41F6-BD21-7EF1CF45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" y="1352619"/>
            <a:ext cx="5529011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CF1AA-945F-4CAE-89CB-374E6D5A7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451" y="971358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32132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8B05B-9B91-4E48-89BF-165F7233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0691-77F6-43B9-9310-51598101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Peter</a:t>
            </a:r>
            <a:r>
              <a:rPr lang="zh-CN" altLang="en-US" dirty="0"/>
              <a:t>教授家装有警铃，着火和盗窃都会引发警铃响，在</a:t>
            </a:r>
            <a:r>
              <a:rPr lang="en-US" altLang="zh-CN" dirty="0"/>
              <a:t>Peter</a:t>
            </a:r>
            <a:r>
              <a:rPr lang="zh-CN" altLang="en-US" dirty="0"/>
              <a:t>家的小区，发生</a:t>
            </a:r>
            <a:r>
              <a:rPr lang="zh-CN" altLang="en-US" dirty="0">
                <a:solidFill>
                  <a:srgbClr val="0070C0"/>
                </a:solidFill>
              </a:rPr>
              <a:t>盗窃的可能性是</a:t>
            </a:r>
            <a:r>
              <a:rPr lang="en-US" altLang="zh-CN" dirty="0">
                <a:solidFill>
                  <a:srgbClr val="0070C0"/>
                </a:solidFill>
              </a:rPr>
              <a:t>5%</a:t>
            </a:r>
            <a:r>
              <a:rPr lang="zh-CN" altLang="en-US" dirty="0"/>
              <a:t>，发生</a:t>
            </a:r>
            <a:r>
              <a:rPr lang="zh-CN" altLang="en-US" dirty="0">
                <a:solidFill>
                  <a:srgbClr val="0070C0"/>
                </a:solidFill>
              </a:rPr>
              <a:t>着火的可能性</a:t>
            </a:r>
            <a:r>
              <a:rPr lang="en-US" altLang="zh-CN" dirty="0">
                <a:solidFill>
                  <a:srgbClr val="0070C0"/>
                </a:solidFill>
              </a:rPr>
              <a:t>1%</a:t>
            </a:r>
            <a:r>
              <a:rPr lang="zh-CN" altLang="en-US" dirty="0"/>
              <a:t>。</a:t>
            </a:r>
            <a:r>
              <a:rPr lang="en-US" altLang="zh-CN" dirty="0"/>
              <a:t>Peter</a:t>
            </a:r>
            <a:r>
              <a:rPr lang="zh-CN" altLang="en-US" dirty="0"/>
              <a:t>教授和邻居</a:t>
            </a:r>
            <a:r>
              <a:rPr lang="en-US" altLang="zh-CN" dirty="0"/>
              <a:t>Mary</a:t>
            </a:r>
            <a:r>
              <a:rPr lang="zh-CN" altLang="en-US" dirty="0"/>
              <a:t>和</a:t>
            </a:r>
            <a:r>
              <a:rPr lang="en-US" altLang="zh-CN" dirty="0"/>
              <a:t>John</a:t>
            </a:r>
            <a:r>
              <a:rPr lang="zh-CN" altLang="en-US" dirty="0"/>
              <a:t>关系非常好，如果警铃响，</a:t>
            </a:r>
            <a:r>
              <a:rPr lang="en-US" altLang="zh-CN" dirty="0"/>
              <a:t>Mary</a:t>
            </a:r>
            <a:r>
              <a:rPr lang="zh-CN" altLang="en-US" dirty="0"/>
              <a:t>有</a:t>
            </a:r>
            <a:r>
              <a:rPr lang="en-US" altLang="zh-CN" dirty="0">
                <a:solidFill>
                  <a:srgbClr val="0070C0"/>
                </a:solidFill>
              </a:rPr>
              <a:t>80%</a:t>
            </a:r>
            <a:r>
              <a:rPr lang="zh-CN" altLang="en-US" dirty="0">
                <a:solidFill>
                  <a:srgbClr val="0070C0"/>
                </a:solidFill>
              </a:rPr>
              <a:t>的可能听到</a:t>
            </a:r>
            <a:r>
              <a:rPr lang="zh-CN" altLang="en-US" dirty="0"/>
              <a:t>并打电话告诉教授，</a:t>
            </a:r>
            <a:r>
              <a:rPr lang="en-US" altLang="zh-CN" dirty="0"/>
              <a:t>John</a:t>
            </a:r>
            <a:r>
              <a:rPr lang="zh-CN" altLang="en-US" dirty="0"/>
              <a:t>有</a:t>
            </a:r>
            <a:r>
              <a:rPr lang="en-US" altLang="zh-CN" dirty="0">
                <a:solidFill>
                  <a:srgbClr val="0070C0"/>
                </a:solidFill>
              </a:rPr>
              <a:t>92%</a:t>
            </a:r>
            <a:r>
              <a:rPr lang="zh-CN" altLang="en-US" dirty="0">
                <a:solidFill>
                  <a:srgbClr val="0070C0"/>
                </a:solidFill>
              </a:rPr>
              <a:t>的可能</a:t>
            </a:r>
            <a:r>
              <a:rPr lang="zh-CN" altLang="en-US" dirty="0"/>
              <a:t>听到并打电话告诉教授，请问，如果教授接到</a:t>
            </a:r>
            <a:r>
              <a:rPr lang="en-US" altLang="zh-CN" dirty="0"/>
              <a:t>Mary</a:t>
            </a:r>
            <a:r>
              <a:rPr lang="zh-CN" altLang="en-US" dirty="0"/>
              <a:t>电话，他家发生盗窃的概率是多少？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要求</a:t>
            </a:r>
            <a:r>
              <a:rPr lang="zh-CN" altLang="en-US" dirty="0"/>
              <a:t>：建立贝叶斯网络（包括条件概率表），并求出概率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207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F14F8-0BC2-4161-B423-556B5FA8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贝叶斯网络推断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437AF-C75E-4AB8-9A7F-F8FB8D4E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当网络结点多，连接稠密，难以进行精确推断，通常此时采用近似推断，通过降低精度，达到有限时间内求解</a:t>
            </a:r>
            <a:endParaRPr lang="en-US" altLang="zh-CN" dirty="0"/>
          </a:p>
          <a:p>
            <a:r>
              <a:rPr lang="zh-CN" altLang="en-US" dirty="0"/>
              <a:t>如吉布斯采样</a:t>
            </a:r>
          </a:p>
        </p:txBody>
      </p:sp>
    </p:spTree>
    <p:extLst>
      <p:ext uri="{BB962C8B-B14F-4D97-AF65-F5344CB8AC3E}">
        <p14:creationId xmlns:p14="http://schemas.microsoft.com/office/powerpoint/2010/main" val="2291040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02521-B659-4A75-AC33-395AFD35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首要任务</a:t>
            </a:r>
            <a:r>
              <a:rPr lang="zh-CN" altLang="en-US" dirty="0"/>
              <a:t>：根据训练数据集来找出结构最“恰当”的贝叶斯网络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评分搜索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定义一个</a:t>
            </a:r>
            <a:r>
              <a:rPr lang="zh-CN" altLang="en-US" dirty="0">
                <a:solidFill>
                  <a:srgbClr val="FF0000"/>
                </a:solidFill>
              </a:rPr>
              <a:t>评分函数</a:t>
            </a:r>
            <a:r>
              <a:rPr lang="en-US" altLang="zh-CN" dirty="0"/>
              <a:t>(score function)</a:t>
            </a:r>
            <a:r>
              <a:rPr lang="zh-CN" altLang="en-US" dirty="0"/>
              <a:t>，评估贝叶斯网络与训练数据的契合程度，然后基于这个评分函数来寻找结构最优的贝叶斯网络</a:t>
            </a:r>
          </a:p>
        </p:txBody>
      </p:sp>
    </p:spTree>
    <p:extLst>
      <p:ext uri="{BB962C8B-B14F-4D97-AF65-F5344CB8AC3E}">
        <p14:creationId xmlns:p14="http://schemas.microsoft.com/office/powerpoint/2010/main" val="31418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评分函数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基于信息论准则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看作一个数据压缩任务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编码长度包括：模型自身长度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模型描述数据的长度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最小描述长度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090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𝑳𝑳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AIC(Akaike Information Criterion)</a:t>
                </a:r>
                <a:r>
                  <a:rPr lang="zh-CN" altLang="en-US" dirty="0"/>
                  <a:t>准则：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BIC(Bayesian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Information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Criterion)</a:t>
                </a:r>
                <a:r>
                  <a:rPr lang="zh-CN" altLang="en-US" dirty="0"/>
                  <a:t>准则：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𝒍𝒐𝒈𝑵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30EDEBE5-FA34-4A33-9C4A-B966C6C2B50E}"/>
              </a:ext>
            </a:extLst>
          </p:cNvPr>
          <p:cNvSpPr/>
          <p:nvPr/>
        </p:nvSpPr>
        <p:spPr>
          <a:xfrm>
            <a:off x="1953003" y="1580634"/>
            <a:ext cx="1320386" cy="566057"/>
          </a:xfrm>
          <a:prstGeom prst="roundRect">
            <a:avLst/>
          </a:prstGeom>
          <a:noFill/>
          <a:ln w="4445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ECDAAF67-8CC1-469F-B830-9B7839AD41B0}"/>
              </a:ext>
            </a:extLst>
          </p:cNvPr>
          <p:cNvSpPr/>
          <p:nvPr/>
        </p:nvSpPr>
        <p:spPr>
          <a:xfrm>
            <a:off x="3273389" y="2429388"/>
            <a:ext cx="2882537" cy="748937"/>
          </a:xfrm>
          <a:prstGeom prst="borderCallout2">
            <a:avLst>
              <a:gd name="adj1" fmla="val 17460"/>
              <a:gd name="adj2" fmla="val -545"/>
              <a:gd name="adj3" fmla="val 18750"/>
              <a:gd name="adj4" fmla="val -16667"/>
              <a:gd name="adj5" fmla="val -39113"/>
              <a:gd name="adj6" fmla="val -1800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贝叶斯网络的代价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82AC954-49F1-443A-8494-0D5EB8C39F5D}"/>
              </a:ext>
            </a:extLst>
          </p:cNvPr>
          <p:cNvSpPr/>
          <p:nvPr/>
        </p:nvSpPr>
        <p:spPr>
          <a:xfrm>
            <a:off x="3458186" y="1563615"/>
            <a:ext cx="1360175" cy="566057"/>
          </a:xfrm>
          <a:prstGeom prst="roundRect">
            <a:avLst/>
          </a:prstGeom>
          <a:noFill/>
          <a:ln w="4445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D7FAF5D6-5841-4D83-BDE1-5BA883DCD665}"/>
              </a:ext>
            </a:extLst>
          </p:cNvPr>
          <p:cNvSpPr/>
          <p:nvPr/>
        </p:nvSpPr>
        <p:spPr>
          <a:xfrm>
            <a:off x="5816984" y="937585"/>
            <a:ext cx="3113314" cy="748937"/>
          </a:xfrm>
          <a:prstGeom prst="borderCallout2">
            <a:avLst>
              <a:gd name="adj1" fmla="val 17460"/>
              <a:gd name="adj2" fmla="val -545"/>
              <a:gd name="adj3" fmla="val 18750"/>
              <a:gd name="adj4" fmla="val -16667"/>
              <a:gd name="adj5" fmla="val 103910"/>
              <a:gd name="adj6" fmla="val -29374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贝叶斯网络拟合程度</a:t>
            </a:r>
          </a:p>
        </p:txBody>
      </p:sp>
    </p:spTree>
    <p:extLst>
      <p:ext uri="{BB962C8B-B14F-4D97-AF65-F5344CB8AC3E}">
        <p14:creationId xmlns:p14="http://schemas.microsoft.com/office/powerpoint/2010/main" val="27637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A3E78-6D8C-4C1A-8E54-6D8E3E2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全概率公式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全概率公式的主要用途在于它可以将一个复杂事件的概率计算问题，</a:t>
            </a:r>
            <a:r>
              <a:rPr lang="zh-CN" altLang="en-US" dirty="0">
                <a:solidFill>
                  <a:srgbClr val="0070C0"/>
                </a:solidFill>
              </a:rPr>
              <a:t>分解为若干个简单事件的概率计算问题</a:t>
            </a:r>
            <a:r>
              <a:rPr lang="zh-CN" altLang="en-US" dirty="0"/>
              <a:t>，最后应用概率的</a:t>
            </a:r>
            <a:r>
              <a:rPr lang="zh-CN" altLang="en-US" dirty="0">
                <a:solidFill>
                  <a:srgbClr val="0070C0"/>
                </a:solidFill>
              </a:rPr>
              <a:t>可加性</a:t>
            </a:r>
            <a:r>
              <a:rPr lang="zh-CN" altLang="en-US" dirty="0"/>
              <a:t>求出最终结果。</a:t>
            </a:r>
          </a:p>
        </p:txBody>
      </p:sp>
    </p:spTree>
    <p:extLst>
      <p:ext uri="{BB962C8B-B14F-4D97-AF65-F5344CB8AC3E}">
        <p14:creationId xmlns:p14="http://schemas.microsoft.com/office/powerpoint/2010/main" val="4947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6DDA7-DD82-4460-BCDE-1825955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联合概率密度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两个及以上随机变量组成的随机向量的概率分布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0000FF"/>
                    </a:solidFill>
                  </a:rPr>
                  <a:t>离散型：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边缘分布：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98DAE6-A76C-4340-8F51-AFDFFFF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12" y="2802668"/>
            <a:ext cx="5717570" cy="361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829725-D0F6-4850-BFCC-5E0C5448668E}"/>
                  </a:ext>
                </a:extLst>
              </p:cNvPr>
              <p:cNvSpPr/>
              <p:nvPr/>
            </p:nvSpPr>
            <p:spPr>
              <a:xfrm>
                <a:off x="3334955" y="5312594"/>
                <a:ext cx="2442592" cy="878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829725-D0F6-4850-BFCC-5E0C54486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955" y="5312594"/>
                <a:ext cx="2442592" cy="878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6DDA7-DD82-4460-BCDE-1825955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联合概率密度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两个及以上随机变量组成的随机向量的概率分布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0000FF"/>
                    </a:solidFill>
                  </a:rPr>
                  <a:t>连续型</a:t>
                </a:r>
                <a:r>
                  <a:rPr lang="zh-CN" altLang="en-US" b="0" dirty="0">
                    <a:solidFill>
                      <a:srgbClr val="0000FF"/>
                    </a:solidFill>
                  </a:rPr>
                  <a:t>：</a:t>
                </a: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r>
                  <a:rPr lang="zh-CN" altLang="en-US" b="0" dirty="0"/>
                  <a:t>联合分布函数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𝑑𝑢𝑑𝑣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边缘概率：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,∞)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7F1324C-62AD-49B0-A82B-57302A47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87" y="3429000"/>
            <a:ext cx="4469513" cy="29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4C7FE-8FF6-4AA6-81A9-9129BD8F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0E4D7B-2D1E-4D8F-994E-35EAE46C1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条件概率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条件概率表示在条件</a:t>
                </a:r>
                <a:r>
                  <a:rPr lang="en-US" altLang="zh-CN" dirty="0"/>
                  <a:t>Y=b</a:t>
                </a:r>
                <a:r>
                  <a:rPr lang="zh-CN" altLang="en-US" dirty="0"/>
                  <a:t>成立的情况下，</a:t>
                </a:r>
                <a:r>
                  <a:rPr lang="en-US" altLang="zh-CN" dirty="0"/>
                  <a:t>X=a</a:t>
                </a:r>
                <a:r>
                  <a:rPr lang="zh-CN" altLang="en-US" dirty="0"/>
                  <a:t>的概率，记作</a:t>
                </a:r>
                <a:r>
                  <a:rPr lang="en-US" altLang="zh-CN" dirty="0"/>
                  <a:t>P(X=</a:t>
                </a:r>
                <a:r>
                  <a:rPr lang="en-US" altLang="zh-CN" dirty="0" err="1"/>
                  <a:t>a|Y</a:t>
                </a:r>
                <a:r>
                  <a:rPr lang="en-US" altLang="zh-CN" dirty="0"/>
                  <a:t>=b)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a|b</a:t>
                </a:r>
                <a:r>
                  <a:rPr lang="en-US" altLang="zh-CN" dirty="0"/>
                  <a:t>)</a:t>
                </a: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条件概率，边缘概率，联合概率关系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0E4D7B-2D1E-4D8F-994E-35EAE46C1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42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2682</Words>
  <Application>Microsoft Office PowerPoint</Application>
  <PresentationFormat>宽屏</PresentationFormat>
  <Paragraphs>405</Paragraphs>
  <Slides>55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华文行楷</vt:lpstr>
      <vt:lpstr>Arial</vt:lpstr>
      <vt:lpstr>Cambria Math</vt:lpstr>
      <vt:lpstr>Times New Roman</vt:lpstr>
      <vt:lpstr>等线</vt:lpstr>
      <vt:lpstr>华文仿宋</vt:lpstr>
      <vt:lpstr>华文楷体</vt:lpstr>
      <vt:lpstr>楷体</vt:lpstr>
      <vt:lpstr>微软雅黑</vt:lpstr>
      <vt:lpstr>Office 主题​​</vt:lpstr>
      <vt:lpstr>PowerPoint 演示文稿</vt:lpstr>
      <vt:lpstr>PowerPoint 演示文稿</vt:lpstr>
      <vt:lpstr>PowerPoint 演示文稿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PowerPoint 演示文稿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课堂练习作业</vt:lpstr>
      <vt:lpstr>PowerPoint 演示文稿</vt:lpstr>
      <vt:lpstr>贝叶斯网络(Bayesian Network)</vt:lpstr>
      <vt:lpstr>贝叶斯网络</vt:lpstr>
      <vt:lpstr>贝叶斯网络</vt:lpstr>
      <vt:lpstr>贝叶斯网络</vt:lpstr>
      <vt:lpstr>贝叶斯网络</vt:lpstr>
      <vt:lpstr>贝叶斯网络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贝叶斯网络—推断</vt:lpstr>
      <vt:lpstr>贝叶斯网络—推断</vt:lpstr>
      <vt:lpstr>贝叶斯网络—推断</vt:lpstr>
      <vt:lpstr>贝叶斯网络—推断</vt:lpstr>
      <vt:lpstr>练习</vt:lpstr>
      <vt:lpstr>贝叶斯网络推断</vt:lpstr>
      <vt:lpstr>贝叶斯网络—学习</vt:lpstr>
      <vt:lpstr>贝叶斯网络—学习</vt:lpstr>
      <vt:lpstr>贝叶斯网络—学习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mary</cp:lastModifiedBy>
  <cp:revision>174</cp:revision>
  <dcterms:created xsi:type="dcterms:W3CDTF">2020-02-27T08:41:55Z</dcterms:created>
  <dcterms:modified xsi:type="dcterms:W3CDTF">2020-04-09T12:24:08Z</dcterms:modified>
</cp:coreProperties>
</file>